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Nunito SemiBold"/>
      <p:regular r:id="rId21"/>
      <p:bold r:id="rId22"/>
      <p:italic r:id="rId23"/>
      <p:boldItalic r:id="rId24"/>
    </p:embeddedFont>
    <p:embeddedFont>
      <p:font typeface="Nunito"/>
      <p:regular r:id="rId25"/>
      <p:bold r:id="rId26"/>
      <p:italic r:id="rId27"/>
      <p:boldItalic r:id="rId28"/>
    </p:embeddedFont>
    <p:embeddedFont>
      <p:font typeface="Lora"/>
      <p:regular r:id="rId29"/>
      <p:bold r:id="rId30"/>
      <p:italic r:id="rId31"/>
      <p:boldItalic r:id="rId32"/>
    </p:embeddedFont>
    <p:embeddedFont>
      <p:font typeface="Quattrocento Sans"/>
      <p:regular r:id="rId33"/>
      <p:bold r:id="rId34"/>
      <p:italic r:id="rId35"/>
      <p:boldItalic r:id="rId36"/>
    </p:embeddedFont>
    <p:embeddedFont>
      <p:font typeface="Nunito Black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3477827-5112-45BC-A2C8-3E8FF614E5BA}">
  <a:tblStyle styleId="{E3477827-5112-45BC-A2C8-3E8FF614E5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NunitoSemiBold-bold.fntdata"/><Relationship Id="rId21" Type="http://schemas.openxmlformats.org/officeDocument/2006/relationships/font" Target="fonts/NunitoSemiBold-regular.fntdata"/><Relationship Id="rId24" Type="http://schemas.openxmlformats.org/officeDocument/2006/relationships/font" Target="fonts/NunitoSemiBold-boldItalic.fntdata"/><Relationship Id="rId23" Type="http://schemas.openxmlformats.org/officeDocument/2006/relationships/font" Target="fonts/Nunito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ora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ora-italic.fntdata"/><Relationship Id="rId30" Type="http://schemas.openxmlformats.org/officeDocument/2006/relationships/font" Target="fonts/Lora-bold.fntdata"/><Relationship Id="rId11" Type="http://schemas.openxmlformats.org/officeDocument/2006/relationships/slide" Target="slides/slide4.xml"/><Relationship Id="rId33" Type="http://schemas.openxmlformats.org/officeDocument/2006/relationships/font" Target="fonts/QuattrocentoSans-regular.fntdata"/><Relationship Id="rId10" Type="http://schemas.openxmlformats.org/officeDocument/2006/relationships/slide" Target="slides/slide3.xml"/><Relationship Id="rId32" Type="http://schemas.openxmlformats.org/officeDocument/2006/relationships/font" Target="fonts/Lora-boldItalic.fntdata"/><Relationship Id="rId13" Type="http://schemas.openxmlformats.org/officeDocument/2006/relationships/slide" Target="slides/slide6.xml"/><Relationship Id="rId35" Type="http://schemas.openxmlformats.org/officeDocument/2006/relationships/font" Target="fonts/QuattrocentoSans-italic.fntdata"/><Relationship Id="rId12" Type="http://schemas.openxmlformats.org/officeDocument/2006/relationships/slide" Target="slides/slide5.xml"/><Relationship Id="rId34" Type="http://schemas.openxmlformats.org/officeDocument/2006/relationships/font" Target="fonts/QuattrocentoSans-bold.fntdata"/><Relationship Id="rId15" Type="http://schemas.openxmlformats.org/officeDocument/2006/relationships/slide" Target="slides/slide8.xml"/><Relationship Id="rId37" Type="http://schemas.openxmlformats.org/officeDocument/2006/relationships/font" Target="fonts/NunitoBlack-bold.fntdata"/><Relationship Id="rId14" Type="http://schemas.openxmlformats.org/officeDocument/2006/relationships/slide" Target="slides/slide7.xml"/><Relationship Id="rId36" Type="http://schemas.openxmlformats.org/officeDocument/2006/relationships/font" Target="fonts/Quattrocento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NunitoBlack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f8e7539fd_2_16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f8e7539fd_2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34d0b20ddb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34d0b20dd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 0.6</a:t>
            </a:r>
            <a:r>
              <a:rPr lang="en"/>
              <a:t>更爛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7e979ca02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37e979ca0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Pretrained </a:t>
            </a:r>
            <a:r>
              <a:rPr lang="en"/>
              <a:t>不用semi是更好的 -&gt; 不用 data semi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4d0b20ddb_0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34d0b20d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f8e7539fd_2_17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f8e7539fd_2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highlight>
                  <a:srgbClr val="F8F8F8"/>
                </a:highlight>
              </a:rPr>
              <a:t>“How does deep learning used in this project?” and “Where am I going to get the data for this project?”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f8e7539fd_2_17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f8e7539fd_2_1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ce889db6b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ce889db6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34d0b20ddb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34d0b20dd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4d0b20ddb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4d0b20dd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ce2c72fe4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ce2c72fe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4d0b20ddb_0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34d0b20dd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4d0b20ddb_0_1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4d0b20dd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4d0b20ddb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4d0b20dd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56" name="Google Shape;56;p14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4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/>
        </p:txBody>
      </p:sp>
      <p:cxnSp>
        <p:nvCxnSpPr>
          <p:cNvPr id="60" name="Google Shape;60;p15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5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63" name="Google Shape;63;p15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67" name="Google Shape;67;p16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6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Lora"/>
                <a:ea typeface="Lora"/>
                <a:cs typeface="Lora"/>
                <a:sym typeface="Lora"/>
              </a:rPr>
              <a:t>“</a:t>
            </a:r>
            <a:endParaRPr b="1"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76" name="Google Shape;76;p1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82" name="Google Shape;82;p1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91" name="Google Shape;91;p19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9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9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97" name="Google Shape;97;p2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20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20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103" name="Google Shape;103;p21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21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Google Shape;107;p22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2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rtl="0" algn="ctr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rt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ctrTitle"/>
          </p:nvPr>
        </p:nvSpPr>
        <p:spPr>
          <a:xfrm>
            <a:off x="996625" y="2003900"/>
            <a:ext cx="4280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  <a:latin typeface="Nunito"/>
                <a:ea typeface="Nunito"/>
                <a:cs typeface="Nunito"/>
                <a:sym typeface="Nunito"/>
              </a:rPr>
              <a:t>Food Classification</a:t>
            </a:r>
            <a:endParaRPr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7" name="Google Shape;117;p24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118" name="Google Shape;118;p2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9" name="Google Shape;119;p2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0" name="Google Shape;120;p2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1" name="Google Shape;121;p2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2" name="Google Shape;122;p2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3" name="Google Shape;123;p2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4" name="Google Shape;124;p2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5" name="Google Shape;125;p2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26" name="Google Shape;126;p24"/>
          <p:cNvSpPr txBox="1"/>
          <p:nvPr/>
        </p:nvSpPr>
        <p:spPr>
          <a:xfrm>
            <a:off x="4632075" y="3210300"/>
            <a:ext cx="22668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latin typeface="Nunito"/>
                <a:ea typeface="Nunito"/>
                <a:cs typeface="Nunito"/>
                <a:sym typeface="Nunito"/>
              </a:rPr>
              <a:t>Mengting Xu, Jeff Yeh</a:t>
            </a:r>
            <a:endParaRPr b="1"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Advanced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Model Performance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58" name="Google Shape;258;p3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9" name="Google Shape;259;p33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350" y="1478225"/>
            <a:ext cx="2730500" cy="18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075" y="1499238"/>
            <a:ext cx="2600247" cy="178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00" y="1478225"/>
            <a:ext cx="2661375" cy="18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754050" y="3454025"/>
            <a:ext cx="255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Advanced </a:t>
            </a: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Model without Semi-supervised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Test Set Acc:0.547</a:t>
            </a:r>
            <a:br>
              <a:rPr b="1" lang="en" sz="900">
                <a:latin typeface="Nunito"/>
                <a:ea typeface="Nunito"/>
                <a:cs typeface="Nunito"/>
                <a:sym typeface="Nunito"/>
              </a:rPr>
            </a:b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8" name="Google Shape;268;p33"/>
          <p:cNvSpPr txBox="1"/>
          <p:nvPr/>
        </p:nvSpPr>
        <p:spPr>
          <a:xfrm>
            <a:off x="3483525" y="3424850"/>
            <a:ext cx="2393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Advanced </a:t>
            </a: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Model with Semi-supervised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Threshold: 0.6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 Set Acc:0.501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9" name="Google Shape;269;p33"/>
          <p:cNvSpPr txBox="1"/>
          <p:nvPr/>
        </p:nvSpPr>
        <p:spPr>
          <a:xfrm>
            <a:off x="6407050" y="3454025"/>
            <a:ext cx="2551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Advanced </a:t>
            </a: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 Model with Semi-supervised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Threshold: 0.9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 Set Acc:0.52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Pretrained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Model Performance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76" name="Google Shape;276;p3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77" name="Google Shape;277;p34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2" name="Google Shape;2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713" y="1487725"/>
            <a:ext cx="2584575" cy="17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4275" y="1502325"/>
            <a:ext cx="2678950" cy="17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000" y="1502325"/>
            <a:ext cx="2703925" cy="17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4"/>
          <p:cNvSpPr txBox="1"/>
          <p:nvPr/>
        </p:nvSpPr>
        <p:spPr>
          <a:xfrm>
            <a:off x="775825" y="3424850"/>
            <a:ext cx="25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Pretrained</a:t>
            </a: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 Model without Semi-supervised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 Set Acc:0.851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34"/>
          <p:cNvSpPr txBox="1"/>
          <p:nvPr/>
        </p:nvSpPr>
        <p:spPr>
          <a:xfrm>
            <a:off x="3483525" y="3424850"/>
            <a:ext cx="233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Pretrained </a:t>
            </a: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 Model with Semi-supervised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Threshold: 0.6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Test Set Acc:0.545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6407050" y="3454025"/>
            <a:ext cx="2518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Pretrained </a:t>
            </a: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 Model with Semi-supervised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Threshold: 0.9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Test Set Acc:0.81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Conclusion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93" name="Google Shape;293;p3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94" name="Google Shape;294;p3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3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5"/>
          <p:cNvSpPr txBox="1"/>
          <p:nvPr/>
        </p:nvSpPr>
        <p:spPr>
          <a:xfrm>
            <a:off x="1477275" y="1502075"/>
            <a:ext cx="6298200" cy="3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What went well: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Building a basic model is important. It helps us recognize vanilla CNN result in serious over-fitting, and we need a new deep learning structure. </a:t>
            </a:r>
            <a:endParaRPr sz="5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"/>
              <a:buAutoNum type="arabicPeriod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It is essential to stand upon the shoulders of giants, so we learn from other’s experience to apply Resnet-18 as our advanced model. (Pretrained is the best!!!)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What didn’t go well: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AutoNum type="arabicPeriod"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Semi - Supervised aims to improve the model performance when we don’t have enough training data, but we didn’t observe its power in the three experiments we made.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unito"/>
              <a:buAutoNum type="arabicPeriod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If we were to continue to work on this project, we think we could tune the batch size, learning rate, dropout rate, etc. 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Thank you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Goal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33" name="Google Shape;133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34" name="Google Shape;134;p25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1326750" y="1512800"/>
            <a:ext cx="6490500" cy="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In this project, w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e aim to build up several DL models to classify food images into the 11 categories with at least 80% accuracy.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250" y="2379650"/>
            <a:ext cx="1555675" cy="15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25" y="2369600"/>
            <a:ext cx="1561228" cy="15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950" y="2369600"/>
            <a:ext cx="1561226" cy="1552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2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Dataset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49" name="Google Shape;149;p2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50" name="Google Shape;150;p26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54" name="Google Shape;154;p26"/>
          <p:cNvSpPr txBox="1"/>
          <p:nvPr/>
        </p:nvSpPr>
        <p:spPr>
          <a:xfrm>
            <a:off x="1381250" y="1578150"/>
            <a:ext cx="32268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chemeClr val="accent1"/>
                </a:highlight>
                <a:latin typeface="Nunito"/>
                <a:ea typeface="Nunito"/>
                <a:cs typeface="Nunito"/>
                <a:sym typeface="Nunito"/>
              </a:rPr>
              <a:t>Source</a:t>
            </a:r>
            <a:endParaRPr b="1" sz="1600">
              <a:highlight>
                <a:schemeClr val="accen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chemeClr val="accen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highlight>
                <a:schemeClr val="accen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5044600" y="1578150"/>
            <a:ext cx="3780900" cy="22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600">
                <a:highlight>
                  <a:schemeClr val="accent1"/>
                </a:highlight>
                <a:latin typeface="Nunito"/>
                <a:ea typeface="Nunito"/>
                <a:cs typeface="Nunito"/>
                <a:sym typeface="Nunito"/>
              </a:rPr>
              <a:t>Introduction</a:t>
            </a:r>
            <a:endParaRPr sz="1600">
              <a:highlight>
                <a:schemeClr val="accent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Nunito"/>
                <a:ea typeface="Nunito"/>
                <a:cs typeface="Nunito"/>
                <a:sym typeface="Nunito"/>
              </a:rPr>
              <a:t>‹#›</a:t>
            </a:fld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5044600" y="2316650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Training set: 280*11 labeled images + 6786 unlabeled images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Validation set: 60*11 labeled images</a:t>
            </a:r>
            <a:endParaRPr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Testing set: 3347 images</a:t>
            </a:r>
            <a:endParaRPr/>
          </a:p>
        </p:txBody>
      </p:sp>
      <p:sp>
        <p:nvSpPr>
          <p:cNvPr id="158" name="Google Shape;158;p26"/>
          <p:cNvSpPr txBox="1"/>
          <p:nvPr/>
        </p:nvSpPr>
        <p:spPr>
          <a:xfrm>
            <a:off x="1273500" y="2310150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"/>
              <a:buChar char="●"/>
            </a:pPr>
            <a:r>
              <a:rPr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dataset was collected from Kaggle’s Food-11 image dataset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Experiment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Process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65" name="Google Shape;165;p2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6" name="Google Shape;166;p27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7"/>
          <p:cNvSpPr/>
          <p:nvPr/>
        </p:nvSpPr>
        <p:spPr>
          <a:xfrm>
            <a:off x="1235550" y="1812443"/>
            <a:ext cx="1496100" cy="1518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Based Models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W/O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Semi Supervised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3807925" y="1812443"/>
            <a:ext cx="1496100" cy="1518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Advanced</a:t>
            </a: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Models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W/O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Semi Supervised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6521075" y="1812443"/>
            <a:ext cx="1496100" cy="1518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Pretrained</a:t>
            </a: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Models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W/O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Semi Supervised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4" name="Google Shape;174;p27"/>
          <p:cNvCxnSpPr/>
          <p:nvPr/>
        </p:nvCxnSpPr>
        <p:spPr>
          <a:xfrm>
            <a:off x="2937975" y="2641950"/>
            <a:ext cx="70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7"/>
          <p:cNvCxnSpPr/>
          <p:nvPr/>
        </p:nvCxnSpPr>
        <p:spPr>
          <a:xfrm>
            <a:off x="5528775" y="2641950"/>
            <a:ext cx="70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Base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Model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82" name="Google Shape;182;p2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83" name="Google Shape;183;p28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388" y="1777600"/>
            <a:ext cx="6135225" cy="17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Semi-Supervised Learning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95" name="Google Shape;195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96" name="Google Shape;196;p29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9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9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9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00" y="1905450"/>
            <a:ext cx="5971415" cy="196358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2" name="Google Shape;202;p29"/>
          <p:cNvGraphicFramePr/>
          <p:nvPr/>
        </p:nvGraphicFramePr>
        <p:xfrm>
          <a:off x="6760150" y="2044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{E3477827-5112-45BC-A2C8-3E8FF614E5BA}</a:tableStyleId>
              </a:tblPr>
              <a:tblGrid>
                <a:gridCol w="1207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Threshold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0.6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0.9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5650" y="4163500"/>
            <a:ext cx="9144000" cy="97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Base Model Performance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09" name="Google Shape;209;p3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10" name="Google Shape;210;p3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425" y="1786575"/>
            <a:ext cx="2120175" cy="14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/>
        </p:nvSpPr>
        <p:spPr>
          <a:xfrm>
            <a:off x="744425" y="3454025"/>
            <a:ext cx="225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Based Model without Semi-supervised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 Set Acc: 0.495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3450250" y="3454025"/>
            <a:ext cx="225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Based Model with Semi-supervised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Threshold: 0.6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Test Set Acc: 0.214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6407050" y="3454025"/>
            <a:ext cx="225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Based Model with Semi-supervised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Threshold: 0.9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Nunito"/>
                <a:ea typeface="Nunito"/>
                <a:cs typeface="Nunito"/>
                <a:sym typeface="Nunito"/>
              </a:rPr>
              <a:t>Test Set Acc: 0.318</a:t>
            </a:r>
            <a:endParaRPr b="1"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7317900" y="1234375"/>
            <a:ext cx="15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Nunito Black"/>
                <a:ea typeface="Nunito Black"/>
                <a:cs typeface="Nunito Black"/>
                <a:sym typeface="Nunito Black"/>
              </a:rPr>
              <a:t>OVERFITTING!!!</a:t>
            </a:r>
            <a:endParaRPr>
              <a:solidFill>
                <a:srgbClr val="CC0000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725" y="1764500"/>
            <a:ext cx="2152275" cy="1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7400" y="1786575"/>
            <a:ext cx="2120175" cy="145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Advanced Model </a:t>
            </a:r>
            <a:endParaRPr b="0" sz="1350">
              <a:solidFill>
                <a:srgbClr val="404040"/>
              </a:solidFill>
              <a:highlight>
                <a:srgbClr val="F3F6F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27" name="Google Shape;227;p3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28" name="Google Shape;228;p3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31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0826" y="1710773"/>
            <a:ext cx="4295501" cy="15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150" y="1964250"/>
            <a:ext cx="4295501" cy="121499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1"/>
          <p:cNvSpPr txBox="1"/>
          <p:nvPr/>
        </p:nvSpPr>
        <p:spPr>
          <a:xfrm>
            <a:off x="6438550" y="3299200"/>
            <a:ext cx="20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Augmentation</a:t>
            </a:r>
            <a:endParaRPr b="1"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1503350" y="3350950"/>
            <a:ext cx="20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ResNet-18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Augmentation</a:t>
            </a:r>
            <a:endParaRPr/>
          </a:p>
        </p:txBody>
      </p:sp>
      <p:grpSp>
        <p:nvGrpSpPr>
          <p:cNvPr id="242" name="Google Shape;242;p3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43" name="Google Shape;243;p3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2814912" y="1754062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32"/>
          <p:cNvSpPr/>
          <p:nvPr/>
        </p:nvSpPr>
        <p:spPr>
          <a:xfrm>
            <a:off x="4640449" y="2160243"/>
            <a:ext cx="1496100" cy="1518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Random Horizontal Flip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9" name="Google Shape;249;p32"/>
          <p:cNvSpPr/>
          <p:nvPr/>
        </p:nvSpPr>
        <p:spPr>
          <a:xfrm>
            <a:off x="2815888" y="2160243"/>
            <a:ext cx="1496100" cy="1518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Random Rotation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0" name="Google Shape;250;p32"/>
          <p:cNvSpPr/>
          <p:nvPr/>
        </p:nvSpPr>
        <p:spPr>
          <a:xfrm>
            <a:off x="6465010" y="2158050"/>
            <a:ext cx="1496100" cy="1518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Center Crop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1" name="Google Shape;251;p32"/>
          <p:cNvSpPr/>
          <p:nvPr/>
        </p:nvSpPr>
        <p:spPr>
          <a:xfrm>
            <a:off x="1068950" y="2160243"/>
            <a:ext cx="1496100" cy="1518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Random Resize</a:t>
            </a:r>
            <a:endParaRPr b="1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Crop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